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0E9B6-B8D6-4055-8746-6C8A15C9F897}" type="datetimeFigureOut">
              <a:rPr lang="el-GR" smtClean="0"/>
              <a:t>30/12/2020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C5DB8-9180-49C6-986F-226E3FBEB4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568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5DB8-9180-49C6-986F-226E3FBEB4CD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770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1291130"/>
            <a:ext cx="7940660" cy="167975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3581705"/>
            <a:ext cx="7940660" cy="91623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6DCF-9244-45F1-A967-7561B13535B6}" type="datetime1">
              <a:rPr lang="el-GR" smtClean="0"/>
              <a:t>30/12/2020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0" y="4821519"/>
            <a:ext cx="1524718" cy="1508876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961180" y="6330395"/>
            <a:ext cx="1221639" cy="496582"/>
            <a:chOff x="6302" y="1064"/>
            <a:chExt cx="2250" cy="1021"/>
          </a:xfrm>
        </p:grpSpPr>
        <p:sp>
          <p:nvSpPr>
            <p:cNvPr id="10" name="Stroomdiagram: Opgeslagen gegevens 28"/>
            <p:cNvSpPr>
              <a:spLocks noChangeArrowheads="1"/>
            </p:cNvSpPr>
            <p:nvPr/>
          </p:nvSpPr>
          <p:spPr bwMode="auto">
            <a:xfrm rot="10800000">
              <a:off x="6302" y="1064"/>
              <a:ext cx="2250" cy="1020"/>
            </a:xfrm>
            <a:prstGeom prst="flowChartOnlineStorage">
              <a:avLst/>
            </a:prstGeom>
            <a:solidFill>
              <a:srgbClr val="0377CA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Stroomdiagram: Opgeslagen gegevens 27"/>
            <p:cNvSpPr>
              <a:spLocks noChangeArrowheads="1"/>
            </p:cNvSpPr>
            <p:nvPr/>
          </p:nvSpPr>
          <p:spPr bwMode="auto">
            <a:xfrm rot="10800000">
              <a:off x="6646" y="1080"/>
              <a:ext cx="1575" cy="1005"/>
            </a:xfrm>
            <a:prstGeom prst="flowChartOnlineStorage">
              <a:avLst/>
            </a:prstGeom>
            <a:solidFill>
              <a:srgbClr val="0377CA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" name="Stroomdiagram: Opgeslagen gegevens 26"/>
            <p:cNvSpPr>
              <a:spLocks noChangeArrowheads="1"/>
            </p:cNvSpPr>
            <p:nvPr/>
          </p:nvSpPr>
          <p:spPr bwMode="auto">
            <a:xfrm rot="10800000">
              <a:off x="6961" y="1065"/>
              <a:ext cx="975" cy="1020"/>
            </a:xfrm>
            <a:prstGeom prst="flowChartOnlineStorage">
              <a:avLst/>
            </a:prstGeom>
            <a:solidFill>
              <a:srgbClr val="037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4266590" y="6483100"/>
            <a:ext cx="727832" cy="257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EHSEC</a:t>
            </a:r>
            <a:endParaRPr lang="el-GR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0F5C-3952-4883-B325-F8752757B33D}" type="datetime1">
              <a:rPr lang="el-GR" smtClean="0"/>
              <a:t>30/12/2020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-22253"/>
            <a:ext cx="1018556" cy="1007973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961180" y="6330395"/>
            <a:ext cx="1221639" cy="496582"/>
            <a:chOff x="6302" y="1064"/>
            <a:chExt cx="2250" cy="1021"/>
          </a:xfrm>
        </p:grpSpPr>
        <p:sp>
          <p:nvSpPr>
            <p:cNvPr id="10" name="Stroomdiagram: Opgeslagen gegevens 28"/>
            <p:cNvSpPr>
              <a:spLocks noChangeArrowheads="1"/>
            </p:cNvSpPr>
            <p:nvPr/>
          </p:nvSpPr>
          <p:spPr bwMode="auto">
            <a:xfrm rot="10800000">
              <a:off x="6302" y="1064"/>
              <a:ext cx="2250" cy="1020"/>
            </a:xfrm>
            <a:prstGeom prst="flowChartOnlineStorage">
              <a:avLst/>
            </a:prstGeom>
            <a:solidFill>
              <a:srgbClr val="0377CA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Stroomdiagram: Opgeslagen gegevens 27"/>
            <p:cNvSpPr>
              <a:spLocks noChangeArrowheads="1"/>
            </p:cNvSpPr>
            <p:nvPr/>
          </p:nvSpPr>
          <p:spPr bwMode="auto">
            <a:xfrm rot="10800000">
              <a:off x="6646" y="1080"/>
              <a:ext cx="1575" cy="1005"/>
            </a:xfrm>
            <a:prstGeom prst="flowChartOnlineStorage">
              <a:avLst/>
            </a:prstGeom>
            <a:solidFill>
              <a:srgbClr val="0377CA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" name="Stroomdiagram: Opgeslagen gegevens 26"/>
            <p:cNvSpPr>
              <a:spLocks noChangeArrowheads="1"/>
            </p:cNvSpPr>
            <p:nvPr/>
          </p:nvSpPr>
          <p:spPr bwMode="auto">
            <a:xfrm rot="10800000">
              <a:off x="6961" y="1065"/>
              <a:ext cx="975" cy="1020"/>
            </a:xfrm>
            <a:prstGeom prst="flowChartOnlineStorage">
              <a:avLst/>
            </a:prstGeom>
            <a:solidFill>
              <a:srgbClr val="037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4266590" y="6483100"/>
            <a:ext cx="727832" cy="257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EHSEC</a:t>
            </a:r>
            <a:endParaRPr lang="el-GR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F85D-358F-4D17-9001-A7172913D21F}" type="datetime1">
              <a:rPr lang="el-GR" smtClean="0"/>
              <a:t>30/12/2020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-22253"/>
            <a:ext cx="1018556" cy="1007973"/>
          </a:xfrm>
          <a:prstGeom prst="rect">
            <a:avLst/>
          </a:prstGeom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961180" y="6330395"/>
            <a:ext cx="1221639" cy="496582"/>
            <a:chOff x="6302" y="1064"/>
            <a:chExt cx="2250" cy="1021"/>
          </a:xfrm>
        </p:grpSpPr>
        <p:sp>
          <p:nvSpPr>
            <p:cNvPr id="9" name="Stroomdiagram: Opgeslagen gegevens 28"/>
            <p:cNvSpPr>
              <a:spLocks noChangeArrowheads="1"/>
            </p:cNvSpPr>
            <p:nvPr/>
          </p:nvSpPr>
          <p:spPr bwMode="auto">
            <a:xfrm rot="10800000">
              <a:off x="6302" y="1064"/>
              <a:ext cx="2250" cy="1020"/>
            </a:xfrm>
            <a:prstGeom prst="flowChartOnlineStorage">
              <a:avLst/>
            </a:prstGeom>
            <a:solidFill>
              <a:srgbClr val="0377CA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" name="Stroomdiagram: Opgeslagen gegevens 27"/>
            <p:cNvSpPr>
              <a:spLocks noChangeArrowheads="1"/>
            </p:cNvSpPr>
            <p:nvPr/>
          </p:nvSpPr>
          <p:spPr bwMode="auto">
            <a:xfrm rot="10800000">
              <a:off x="6646" y="1080"/>
              <a:ext cx="1575" cy="1005"/>
            </a:xfrm>
            <a:prstGeom prst="flowChartOnlineStorage">
              <a:avLst/>
            </a:prstGeom>
            <a:solidFill>
              <a:srgbClr val="0377CA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Stroomdiagram: Opgeslagen gegevens 26"/>
            <p:cNvSpPr>
              <a:spLocks noChangeArrowheads="1"/>
            </p:cNvSpPr>
            <p:nvPr/>
          </p:nvSpPr>
          <p:spPr bwMode="auto">
            <a:xfrm rot="10800000">
              <a:off x="6961" y="1065"/>
              <a:ext cx="975" cy="1020"/>
            </a:xfrm>
            <a:prstGeom prst="flowChartOnlineStorage">
              <a:avLst/>
            </a:prstGeom>
            <a:solidFill>
              <a:srgbClr val="037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4266590" y="6483100"/>
            <a:ext cx="727832" cy="257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EHSEC</a:t>
            </a:r>
            <a:endParaRPr lang="el-GR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9F88-87F9-4C58-803C-A28255405EFF}" type="datetime1">
              <a:rPr lang="el-GR" smtClean="0"/>
              <a:t>30/12/2020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4215" y="-22253"/>
            <a:ext cx="1018556" cy="1007973"/>
          </a:xfrm>
          <a:prstGeom prst="rect">
            <a:avLst/>
          </a:prstGeom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961180" y="6330395"/>
            <a:ext cx="1221639" cy="496582"/>
            <a:chOff x="6302" y="1064"/>
            <a:chExt cx="2250" cy="1021"/>
          </a:xfrm>
        </p:grpSpPr>
        <p:sp>
          <p:nvSpPr>
            <p:cNvPr id="9" name="Stroomdiagram: Opgeslagen gegevens 28"/>
            <p:cNvSpPr>
              <a:spLocks noChangeArrowheads="1"/>
            </p:cNvSpPr>
            <p:nvPr/>
          </p:nvSpPr>
          <p:spPr bwMode="auto">
            <a:xfrm rot="10800000">
              <a:off x="6302" y="1064"/>
              <a:ext cx="2250" cy="1020"/>
            </a:xfrm>
            <a:prstGeom prst="flowChartOnlineStorage">
              <a:avLst/>
            </a:prstGeom>
            <a:solidFill>
              <a:srgbClr val="0377CA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" name="Stroomdiagram: Opgeslagen gegevens 27"/>
            <p:cNvSpPr>
              <a:spLocks noChangeArrowheads="1"/>
            </p:cNvSpPr>
            <p:nvPr/>
          </p:nvSpPr>
          <p:spPr bwMode="auto">
            <a:xfrm rot="10800000">
              <a:off x="6646" y="1080"/>
              <a:ext cx="1575" cy="1005"/>
            </a:xfrm>
            <a:prstGeom prst="flowChartOnlineStorage">
              <a:avLst/>
            </a:prstGeom>
            <a:solidFill>
              <a:srgbClr val="0377CA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Stroomdiagram: Opgeslagen gegevens 26"/>
            <p:cNvSpPr>
              <a:spLocks noChangeArrowheads="1"/>
            </p:cNvSpPr>
            <p:nvPr/>
          </p:nvSpPr>
          <p:spPr bwMode="auto">
            <a:xfrm rot="10800000">
              <a:off x="6961" y="1065"/>
              <a:ext cx="975" cy="1020"/>
            </a:xfrm>
            <a:prstGeom prst="flowChartOnlineStorage">
              <a:avLst/>
            </a:prstGeom>
            <a:solidFill>
              <a:srgbClr val="037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4266590" y="6483100"/>
            <a:ext cx="727832" cy="257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EHSEC</a:t>
            </a:r>
            <a:endParaRPr lang="el-GR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985720"/>
            <a:ext cx="7940659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749245"/>
            <a:ext cx="7940661" cy="4275739"/>
          </a:xfrm>
        </p:spPr>
        <p:txBody>
          <a:bodyPr/>
          <a:lstStyle>
            <a:lvl1pPr algn="l"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 algn="l"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 algn="l"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 algn="l"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E25B-CCF0-4126-AF3C-3965989A2270}" type="datetime1">
              <a:rPr lang="el-GR" smtClean="0"/>
              <a:t>30/12/2020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-22253"/>
            <a:ext cx="1018556" cy="1007973"/>
          </a:xfrm>
          <a:prstGeom prst="rect">
            <a:avLst/>
          </a:prstGeom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961180" y="6330395"/>
            <a:ext cx="1221639" cy="496582"/>
            <a:chOff x="6302" y="1064"/>
            <a:chExt cx="2250" cy="1021"/>
          </a:xfrm>
        </p:grpSpPr>
        <p:sp>
          <p:nvSpPr>
            <p:cNvPr id="9" name="Stroomdiagram: Opgeslagen gegevens 28"/>
            <p:cNvSpPr>
              <a:spLocks noChangeArrowheads="1"/>
            </p:cNvSpPr>
            <p:nvPr/>
          </p:nvSpPr>
          <p:spPr bwMode="auto">
            <a:xfrm rot="10800000">
              <a:off x="6302" y="1064"/>
              <a:ext cx="2250" cy="1020"/>
            </a:xfrm>
            <a:prstGeom prst="flowChartOnlineStorage">
              <a:avLst/>
            </a:prstGeom>
            <a:solidFill>
              <a:srgbClr val="0377CA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" name="Stroomdiagram: Opgeslagen gegevens 27"/>
            <p:cNvSpPr>
              <a:spLocks noChangeArrowheads="1"/>
            </p:cNvSpPr>
            <p:nvPr/>
          </p:nvSpPr>
          <p:spPr bwMode="auto">
            <a:xfrm rot="10800000">
              <a:off x="6646" y="1080"/>
              <a:ext cx="1575" cy="1005"/>
            </a:xfrm>
            <a:prstGeom prst="flowChartOnlineStorage">
              <a:avLst/>
            </a:prstGeom>
            <a:solidFill>
              <a:srgbClr val="0377CA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Stroomdiagram: Opgeslagen gegevens 26"/>
            <p:cNvSpPr>
              <a:spLocks noChangeArrowheads="1"/>
            </p:cNvSpPr>
            <p:nvPr/>
          </p:nvSpPr>
          <p:spPr bwMode="auto">
            <a:xfrm rot="10800000">
              <a:off x="6961" y="1065"/>
              <a:ext cx="975" cy="1020"/>
            </a:xfrm>
            <a:prstGeom prst="flowChartOnlineStorage">
              <a:avLst/>
            </a:prstGeom>
            <a:solidFill>
              <a:srgbClr val="037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4266590" y="6483100"/>
            <a:ext cx="727832" cy="257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EHSEC</a:t>
            </a:r>
            <a:endParaRPr lang="el-GR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656631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68B1C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451855"/>
            <a:ext cx="6566315" cy="457312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5pPr>
            <a:lvl6pPr algn="l">
              <a:defRPr>
                <a:solidFill>
                  <a:schemeClr val="accent5">
                    <a:lumMod val="50000"/>
                  </a:schemeClr>
                </a:solidFill>
              </a:defRPr>
            </a:lvl6pPr>
            <a:lvl7pPr algn="l">
              <a:defRPr>
                <a:solidFill>
                  <a:schemeClr val="accent5">
                    <a:lumMod val="50000"/>
                  </a:schemeClr>
                </a:solidFill>
              </a:defRPr>
            </a:lvl7pPr>
            <a:lvl8pPr algn="l">
              <a:defRPr>
                <a:solidFill>
                  <a:schemeClr val="accent5">
                    <a:lumMod val="50000"/>
                  </a:schemeClr>
                </a:solidFill>
              </a:defRPr>
            </a:lvl8pPr>
            <a:lvl9pPr algn="l">
              <a:defRPr>
                <a:solidFill>
                  <a:schemeClr val="accent5">
                    <a:lumMod val="50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7632-D26E-4EE0-A51B-62FCC9976432}" type="datetime1">
              <a:rPr lang="el-GR" smtClean="0"/>
              <a:t>30/12/2020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0" y="69490"/>
            <a:ext cx="1370410" cy="13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04E5-2EA2-403C-8F5D-8376FAC45A57}" type="datetime1">
              <a:rPr lang="el-GR" smtClean="0"/>
              <a:t>30/12/2020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-22253"/>
            <a:ext cx="1018556" cy="1007973"/>
          </a:xfrm>
          <a:prstGeom prst="rect">
            <a:avLst/>
          </a:prstGeom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961180" y="6330395"/>
            <a:ext cx="1221639" cy="496582"/>
            <a:chOff x="6302" y="1064"/>
            <a:chExt cx="2250" cy="1021"/>
          </a:xfrm>
        </p:grpSpPr>
        <p:sp>
          <p:nvSpPr>
            <p:cNvPr id="9" name="Stroomdiagram: Opgeslagen gegevens 28"/>
            <p:cNvSpPr>
              <a:spLocks noChangeArrowheads="1"/>
            </p:cNvSpPr>
            <p:nvPr/>
          </p:nvSpPr>
          <p:spPr bwMode="auto">
            <a:xfrm rot="10800000">
              <a:off x="6302" y="1064"/>
              <a:ext cx="2250" cy="1020"/>
            </a:xfrm>
            <a:prstGeom prst="flowChartOnlineStorage">
              <a:avLst/>
            </a:prstGeom>
            <a:solidFill>
              <a:srgbClr val="0377CA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" name="Stroomdiagram: Opgeslagen gegevens 27"/>
            <p:cNvSpPr>
              <a:spLocks noChangeArrowheads="1"/>
            </p:cNvSpPr>
            <p:nvPr/>
          </p:nvSpPr>
          <p:spPr bwMode="auto">
            <a:xfrm rot="10800000">
              <a:off x="6646" y="1080"/>
              <a:ext cx="1575" cy="1005"/>
            </a:xfrm>
            <a:prstGeom prst="flowChartOnlineStorage">
              <a:avLst/>
            </a:prstGeom>
            <a:solidFill>
              <a:srgbClr val="0377CA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Stroomdiagram: Opgeslagen gegevens 26"/>
            <p:cNvSpPr>
              <a:spLocks noChangeArrowheads="1"/>
            </p:cNvSpPr>
            <p:nvPr/>
          </p:nvSpPr>
          <p:spPr bwMode="auto">
            <a:xfrm rot="10800000">
              <a:off x="6961" y="1065"/>
              <a:ext cx="975" cy="1020"/>
            </a:xfrm>
            <a:prstGeom prst="flowChartOnlineStorage">
              <a:avLst/>
            </a:prstGeom>
            <a:solidFill>
              <a:srgbClr val="037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4266590" y="6483100"/>
            <a:ext cx="727832" cy="257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EHSEC</a:t>
            </a:r>
            <a:endParaRPr lang="el-GR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187F-EFCA-4972-99AD-F37948D8BCCD}" type="datetime1">
              <a:rPr lang="el-GR" smtClean="0"/>
              <a:t>30/12/2020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-22253"/>
            <a:ext cx="1018556" cy="100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6" y="1676444"/>
            <a:ext cx="4123034" cy="5716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400780"/>
            <a:ext cx="4123035" cy="3035058"/>
          </a:xfrm>
        </p:spPr>
        <p:txBody>
          <a:bodyPr/>
          <a:lstStyle>
            <a:lvl1pPr algn="l"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algn="l"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 algn="l"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 algn="l"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 algn="l"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676445"/>
            <a:ext cx="4106566" cy="571630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00781"/>
            <a:ext cx="4106566" cy="3035058"/>
          </a:xfrm>
        </p:spPr>
        <p:txBody>
          <a:bodyPr/>
          <a:lstStyle>
            <a:lvl1pPr algn="l"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algn="l"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 algn="l"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 algn="l"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 algn="l"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E514-0F74-4420-9EB2-A94B2361BA5E}" type="datetime1">
              <a:rPr lang="el-GR" smtClean="0"/>
              <a:t>30/12/2020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‹#›</a:t>
            </a:fld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-22253"/>
            <a:ext cx="1018556" cy="1007973"/>
          </a:xfrm>
          <a:prstGeom prst="rect">
            <a:avLst/>
          </a:prstGeom>
        </p:spPr>
      </p:pic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3961180" y="6330395"/>
            <a:ext cx="1221639" cy="496582"/>
            <a:chOff x="6302" y="1064"/>
            <a:chExt cx="2250" cy="1021"/>
          </a:xfrm>
        </p:grpSpPr>
        <p:sp>
          <p:nvSpPr>
            <p:cNvPr id="12" name="Stroomdiagram: Opgeslagen gegevens 28"/>
            <p:cNvSpPr>
              <a:spLocks noChangeArrowheads="1"/>
            </p:cNvSpPr>
            <p:nvPr/>
          </p:nvSpPr>
          <p:spPr bwMode="auto">
            <a:xfrm rot="10800000">
              <a:off x="6302" y="1064"/>
              <a:ext cx="2250" cy="1020"/>
            </a:xfrm>
            <a:prstGeom prst="flowChartOnlineStorage">
              <a:avLst/>
            </a:prstGeom>
            <a:solidFill>
              <a:srgbClr val="0377CA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3" name="Stroomdiagram: Opgeslagen gegevens 27"/>
            <p:cNvSpPr>
              <a:spLocks noChangeArrowheads="1"/>
            </p:cNvSpPr>
            <p:nvPr/>
          </p:nvSpPr>
          <p:spPr bwMode="auto">
            <a:xfrm rot="10800000">
              <a:off x="6646" y="1080"/>
              <a:ext cx="1575" cy="1005"/>
            </a:xfrm>
            <a:prstGeom prst="flowChartOnlineStorage">
              <a:avLst/>
            </a:prstGeom>
            <a:solidFill>
              <a:srgbClr val="0377CA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4" name="Stroomdiagram: Opgeslagen gegevens 26"/>
            <p:cNvSpPr>
              <a:spLocks noChangeArrowheads="1"/>
            </p:cNvSpPr>
            <p:nvPr/>
          </p:nvSpPr>
          <p:spPr bwMode="auto">
            <a:xfrm rot="10800000">
              <a:off x="6961" y="1065"/>
              <a:ext cx="975" cy="1020"/>
            </a:xfrm>
            <a:prstGeom prst="flowChartOnlineStorage">
              <a:avLst/>
            </a:prstGeom>
            <a:solidFill>
              <a:srgbClr val="037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4266590" y="6483100"/>
            <a:ext cx="727832" cy="257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EHSEC</a:t>
            </a:r>
            <a:endParaRPr lang="el-GR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D5E2-AEB9-41D1-B7C0-2222760CD0F5}" type="datetime1">
              <a:rPr lang="el-GR" smtClean="0"/>
              <a:t>30/12/2020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‹#›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-22253"/>
            <a:ext cx="1018556" cy="1007973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961180" y="6330395"/>
            <a:ext cx="1221639" cy="496582"/>
            <a:chOff x="6302" y="1064"/>
            <a:chExt cx="2250" cy="1021"/>
          </a:xfrm>
        </p:grpSpPr>
        <p:sp>
          <p:nvSpPr>
            <p:cNvPr id="8" name="Stroomdiagram: Opgeslagen gegevens 28"/>
            <p:cNvSpPr>
              <a:spLocks noChangeArrowheads="1"/>
            </p:cNvSpPr>
            <p:nvPr/>
          </p:nvSpPr>
          <p:spPr bwMode="auto">
            <a:xfrm rot="10800000">
              <a:off x="6302" y="1064"/>
              <a:ext cx="2250" cy="1020"/>
            </a:xfrm>
            <a:prstGeom prst="flowChartOnlineStorage">
              <a:avLst/>
            </a:prstGeom>
            <a:solidFill>
              <a:srgbClr val="0377CA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" name="Stroomdiagram: Opgeslagen gegevens 27"/>
            <p:cNvSpPr>
              <a:spLocks noChangeArrowheads="1"/>
            </p:cNvSpPr>
            <p:nvPr/>
          </p:nvSpPr>
          <p:spPr bwMode="auto">
            <a:xfrm rot="10800000">
              <a:off x="6646" y="1080"/>
              <a:ext cx="1575" cy="1005"/>
            </a:xfrm>
            <a:prstGeom prst="flowChartOnlineStorage">
              <a:avLst/>
            </a:prstGeom>
            <a:solidFill>
              <a:srgbClr val="0377CA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" name="Stroomdiagram: Opgeslagen gegevens 26"/>
            <p:cNvSpPr>
              <a:spLocks noChangeArrowheads="1"/>
            </p:cNvSpPr>
            <p:nvPr/>
          </p:nvSpPr>
          <p:spPr bwMode="auto">
            <a:xfrm rot="10800000">
              <a:off x="6961" y="1065"/>
              <a:ext cx="975" cy="1020"/>
            </a:xfrm>
            <a:prstGeom prst="flowChartOnlineStorage">
              <a:avLst/>
            </a:prstGeom>
            <a:solidFill>
              <a:srgbClr val="037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4266590" y="6483100"/>
            <a:ext cx="727832" cy="257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EHSEC</a:t>
            </a:r>
            <a:endParaRPr lang="el-GR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C-4742-4C54-971D-0EB1F5742D49}" type="datetime1">
              <a:rPr lang="el-GR" smtClean="0"/>
              <a:t>30/12/2020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‹#›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-22253"/>
            <a:ext cx="1018556" cy="1007973"/>
          </a:xfrm>
          <a:prstGeom prst="rect">
            <a:avLst/>
          </a:prstGeo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961180" y="6330395"/>
            <a:ext cx="1221639" cy="496582"/>
            <a:chOff x="6302" y="1064"/>
            <a:chExt cx="2250" cy="1021"/>
          </a:xfrm>
        </p:grpSpPr>
        <p:sp>
          <p:nvSpPr>
            <p:cNvPr id="7" name="Stroomdiagram: Opgeslagen gegevens 28"/>
            <p:cNvSpPr>
              <a:spLocks noChangeArrowheads="1"/>
            </p:cNvSpPr>
            <p:nvPr/>
          </p:nvSpPr>
          <p:spPr bwMode="auto">
            <a:xfrm rot="10800000">
              <a:off x="6302" y="1064"/>
              <a:ext cx="2250" cy="1020"/>
            </a:xfrm>
            <a:prstGeom prst="flowChartOnlineStorage">
              <a:avLst/>
            </a:prstGeom>
            <a:solidFill>
              <a:srgbClr val="0377CA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" name="Stroomdiagram: Opgeslagen gegevens 27"/>
            <p:cNvSpPr>
              <a:spLocks noChangeArrowheads="1"/>
            </p:cNvSpPr>
            <p:nvPr/>
          </p:nvSpPr>
          <p:spPr bwMode="auto">
            <a:xfrm rot="10800000">
              <a:off x="6646" y="1080"/>
              <a:ext cx="1575" cy="1005"/>
            </a:xfrm>
            <a:prstGeom prst="flowChartOnlineStorage">
              <a:avLst/>
            </a:prstGeom>
            <a:solidFill>
              <a:srgbClr val="0377CA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" name="Stroomdiagram: Opgeslagen gegevens 26"/>
            <p:cNvSpPr>
              <a:spLocks noChangeArrowheads="1"/>
            </p:cNvSpPr>
            <p:nvPr/>
          </p:nvSpPr>
          <p:spPr bwMode="auto">
            <a:xfrm rot="10800000">
              <a:off x="6961" y="1065"/>
              <a:ext cx="975" cy="1020"/>
            </a:xfrm>
            <a:prstGeom prst="flowChartOnlineStorage">
              <a:avLst/>
            </a:prstGeom>
            <a:solidFill>
              <a:srgbClr val="037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4266590" y="6483100"/>
            <a:ext cx="727832" cy="257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EHSEC</a:t>
            </a:r>
            <a:endParaRPr lang="el-GR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3BDA-29BB-4061-985B-CBAFCF13E293}" type="datetime1">
              <a:rPr lang="el-GR" smtClean="0"/>
              <a:t>30/12/2020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-22253"/>
            <a:ext cx="1018556" cy="1007973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961180" y="6330395"/>
            <a:ext cx="1221639" cy="496582"/>
            <a:chOff x="6302" y="1064"/>
            <a:chExt cx="2250" cy="1021"/>
          </a:xfrm>
        </p:grpSpPr>
        <p:sp>
          <p:nvSpPr>
            <p:cNvPr id="10" name="Stroomdiagram: Opgeslagen gegevens 28"/>
            <p:cNvSpPr>
              <a:spLocks noChangeArrowheads="1"/>
            </p:cNvSpPr>
            <p:nvPr/>
          </p:nvSpPr>
          <p:spPr bwMode="auto">
            <a:xfrm rot="10800000">
              <a:off x="6302" y="1064"/>
              <a:ext cx="2250" cy="1020"/>
            </a:xfrm>
            <a:prstGeom prst="flowChartOnlineStorage">
              <a:avLst/>
            </a:prstGeom>
            <a:solidFill>
              <a:srgbClr val="0377CA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Stroomdiagram: Opgeslagen gegevens 27"/>
            <p:cNvSpPr>
              <a:spLocks noChangeArrowheads="1"/>
            </p:cNvSpPr>
            <p:nvPr/>
          </p:nvSpPr>
          <p:spPr bwMode="auto">
            <a:xfrm rot="10800000">
              <a:off x="6646" y="1080"/>
              <a:ext cx="1575" cy="1005"/>
            </a:xfrm>
            <a:prstGeom prst="flowChartOnlineStorage">
              <a:avLst/>
            </a:prstGeom>
            <a:solidFill>
              <a:srgbClr val="0377CA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" name="Stroomdiagram: Opgeslagen gegevens 26"/>
            <p:cNvSpPr>
              <a:spLocks noChangeArrowheads="1"/>
            </p:cNvSpPr>
            <p:nvPr/>
          </p:nvSpPr>
          <p:spPr bwMode="auto">
            <a:xfrm rot="10800000">
              <a:off x="6961" y="1065"/>
              <a:ext cx="975" cy="1020"/>
            </a:xfrm>
            <a:prstGeom prst="flowChartOnlineStorage">
              <a:avLst/>
            </a:prstGeom>
            <a:solidFill>
              <a:srgbClr val="037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4266590" y="6483100"/>
            <a:ext cx="727832" cy="257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EHSEC</a:t>
            </a:r>
            <a:endParaRPr lang="el-GR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C0057-806B-4428-939E-4437AEF4904C}" type="datetime1">
              <a:rPr lang="el-GR" smtClean="0"/>
              <a:t>30/12/2020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27623-AEED-4AC7-8BF1-680B73F7B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692696"/>
            <a:ext cx="89458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/>
              <a:t/>
            </a:r>
            <a:br>
              <a:rPr lang="en-US" dirty="0"/>
            </a:b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 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IMPLEMENTING HYGIENE PROTOCOLS 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HEATING, VENTILATION AND AIR CONDITIONING MAINTENANCE PERSONNEL 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2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Thermohydraulic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refrigeration, gas/ liquid fuel technicians)</a:t>
            </a:r>
            <a:endParaRPr lang="el-GR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 to your arrival at the customer :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Politely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inquire if any of the customer residents belongs to vulnerable groups.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investigate whether people have come in contact with suspected or confirmed Covid-19 cases or visited high-risk countries or areas.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steps that need to be taken by both you and the residents to make your job easier and avoid misunderstandings or surprises.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Inquire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to whether the customer has a sufficient amount of disinfectants, soap and cleaning agents and disposal cans. If not you should be provided with your own.</a:t>
            </a:r>
          </a:p>
          <a:p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1259632" y="331617"/>
            <a:ext cx="590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CUSTOMER’s RESIDENCE</a:t>
            </a:r>
            <a:endParaRPr lang="el-GR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766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Upon your arrival at the customer: </a:t>
            </a:r>
            <a:endPara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US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Wear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PPE (FFP2 mask, safety goggles and, if required, gloves, disposable overalls and footwear). If the disposable uniform is not available then the working outfit should be cleaned / disinfected after work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working methodology and explain that the work may be delayed due to additional measures</a:t>
            </a:r>
            <a:endParaRPr lang="el-GR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364591"/>
            <a:ext cx="590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IN A CUSTOMER’s RESIDENCE</a:t>
            </a:r>
            <a:endParaRPr lang="el-GR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6624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052736"/>
            <a:ext cx="7940661" cy="42757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your work: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case the work involves exposure to high biological load (</a:t>
            </a:r>
            <a:r>
              <a:rPr lang="en-US" sz="1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repair of sewer leakage, change of potentially contaminated filters) it is necessary to use a complete set of PPE (FFP2 mask, disposable overalls, legs, safety glasses, gloves, shoe covers etc.).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Ventilate your work area with special gear if other means are not available.</a:t>
            </a:r>
            <a:endParaRPr lang="el-GR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any physical contact with the customer. 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 and disinfect your working area with chemicals or steam cleaners especially if there are leaks.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 and disinfect with suitable chemicals or steam the required components to be replaced, such as filters 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clean active electrical installations 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contaminated PPE must be discarded during operation 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generated waste must be disposed of in the special waste bags you have brought with you.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364591"/>
            <a:ext cx="590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IN A CUSTOMER’s RESIDENCE</a:t>
            </a:r>
            <a:endParaRPr lang="el-GR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149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your work: </a:t>
            </a:r>
            <a:endParaRPr lang="en-US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US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work area thoroughly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disinfect it if necessary.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Discard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disposable PPEs.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Non-disposable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contaminated PPE must be cleaned or disinfected.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waste in the garbage bags and seal them.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Carry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 outside avoiding indoor areas as much as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possible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dispose of them in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garbage bin outside the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house.</a:t>
            </a:r>
            <a:endParaRPr lang="el-GR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364591"/>
            <a:ext cx="590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IN A CUSTOMER’s RESIDENCE</a:t>
            </a:r>
            <a:endParaRPr lang="el-GR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87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40659" cy="458115"/>
          </a:xfrm>
        </p:spPr>
        <p:txBody>
          <a:bodyPr>
            <a:normAutofit/>
          </a:bodyPr>
          <a:lstStyle/>
          <a:p>
            <a:pPr algn="ctr"/>
            <a:r>
              <a:rPr lang="en-US" sz="2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IN </a:t>
            </a:r>
            <a:r>
              <a:rPr lang="en-US" sz="2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 PREMISES</a:t>
            </a:r>
            <a:endParaRPr lang="el-GR" sz="2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 to your arrival at the customer: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same provisions as in for residential customers.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Inquire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presence of people during your work in order to handle overcrowding and organizational issues.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agreement about the possibility of prohibiting the entrance at your workplace and on how to manage your waste.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Upon 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arrival at the 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customer: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same provisions as in for residential customers.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work: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same provisions as in for residential customers.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overcrowding </a:t>
            </a: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work: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Everything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applies to residential customers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6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guide intends to serve as a tool for the effective implementation of sanitary protocols for HVAC maintenance technicians</a:t>
            </a:r>
            <a:r>
              <a:rPr lang="el-GR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guide embodies recommended measures to be taken in order to reduce as much as possible the risk of SARS-CoV-2 exposure resulting in transmitting the Covid –</a:t>
            </a:r>
            <a:r>
              <a:rPr lang="el-GR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viral infection, during their working hours.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contents of this guideline is subject to change according to the scientific developments because of the limited knowledge on the SARS-CoV-2 virus biological behavior,</a:t>
            </a:r>
          </a:p>
          <a:p>
            <a:pPr>
              <a:lnSpc>
                <a:spcPct val="150000"/>
              </a:lnSpc>
            </a:pPr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33265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 OF THE IMPLEMENTATION GUIDE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30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final recipients of this study are professional technicians that carry out both installation as well as maintenance works: </a:t>
            </a:r>
          </a:p>
          <a:p>
            <a:pPr marL="457200" indent="-457200">
              <a:lnSpc>
                <a:spcPct val="150000"/>
              </a:lnSpc>
              <a:buClrTx/>
              <a:buSzPct val="100000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Plumbers</a:t>
            </a:r>
          </a:p>
          <a:p>
            <a:pPr marL="457200" indent="-457200">
              <a:lnSpc>
                <a:spcPct val="150000"/>
              </a:lnSpc>
              <a:buClrTx/>
              <a:buSzPct val="100000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Refrigeration technicians</a:t>
            </a:r>
          </a:p>
          <a:p>
            <a:pPr marL="457200" indent="-457200">
              <a:lnSpc>
                <a:spcPct val="150000"/>
              </a:lnSpc>
              <a:buClrTx/>
              <a:buSzPct val="100000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 and liquid fuel technicians</a:t>
            </a:r>
          </a:p>
          <a:p>
            <a:pPr marL="457200" indent="-457200">
              <a:lnSpc>
                <a:spcPct val="150000"/>
              </a:lnSpc>
              <a:buClrTx/>
              <a:buSzPct val="100000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HVAC technicians</a:t>
            </a:r>
          </a:p>
          <a:p>
            <a:pPr marL="457200" indent="-457200">
              <a:lnSpc>
                <a:spcPct val="150000"/>
              </a:lnSpc>
              <a:buClrTx/>
              <a:buSzPct val="100000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Technicians of commercial enterprises support departments etc.</a:t>
            </a:r>
            <a:endParaRPr lang="el-GR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404664"/>
            <a:ext cx="5256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 OF APPLICATION</a:t>
            </a:r>
            <a:endParaRPr lang="el-GR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554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Supply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receipt of raw and packaging materials 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storage to the work area </a:t>
            </a:r>
          </a:p>
          <a:p>
            <a:pPr marL="0" indent="0" algn="just">
              <a:buNone/>
            </a:pP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site or client</a:t>
            </a:r>
          </a:p>
          <a:p>
            <a:pPr marL="0" indent="0" algn="just">
              <a:buNone/>
            </a:pP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in groups without keeping safe distancing</a:t>
            </a:r>
          </a:p>
          <a:p>
            <a:pPr marL="0" indent="0" algn="just">
              <a:buNone/>
            </a:pP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hydraulic water supply and sewage networks </a:t>
            </a:r>
          </a:p>
          <a:p>
            <a:pPr marL="0" indent="0" algn="just">
              <a:buNone/>
            </a:pP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Waste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</a:t>
            </a:r>
          </a:p>
          <a:p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07907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 ACTIVITIES IN WHICH THE TECHNICIANS MAY 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EXPOSED 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SARS-COV-2</a:t>
            </a:r>
            <a:endParaRPr lang="el-GR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124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above operations require the following PPE irrespective to the SARS-CoV-2 risk: </a:t>
            </a:r>
          </a:p>
          <a:p>
            <a:pPr marL="0" indent="0" algn="just">
              <a:buNone/>
            </a:pP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mechanical strength work gloves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glasses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uniform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shoes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Respiratory mask when there are fumes or biological pollutants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476672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PROTECTION EQUIPMENT (PPE)</a:t>
            </a:r>
            <a:endParaRPr lang="el-GR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75" y="4701295"/>
            <a:ext cx="942721" cy="132777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8" y="4838846"/>
            <a:ext cx="1031239" cy="127687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64" y="4668847"/>
            <a:ext cx="1327776" cy="132777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t="35748" r="55106" b="7007"/>
          <a:stretch/>
        </p:blipFill>
        <p:spPr>
          <a:xfrm>
            <a:off x="5448525" y="4747718"/>
            <a:ext cx="1259695" cy="128135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38" y="4812330"/>
            <a:ext cx="1152128" cy="1152128"/>
          </a:xfrm>
          <a:prstGeom prst="rect">
            <a:avLst/>
          </a:prstGeom>
        </p:spPr>
      </p:pic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732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700808"/>
            <a:ext cx="799288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Owing to the pandemic, these PPEs may be supplemented as follows: </a:t>
            </a:r>
          </a:p>
          <a:p>
            <a:pPr marL="0" indent="0" algn="just">
              <a:buNone/>
            </a:pP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Disposable nitrile or vinyl gloves for all works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 shield for work in environments with high biological load (drainage, biological treatment)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Disposable work uniform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Waterproof safety shoes without holes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Disposable shoe covers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FFP2 protection mask or corresponding canister filters</a:t>
            </a:r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476672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PROTECTION EQUIPMENT (PPE)</a:t>
            </a:r>
            <a:endParaRPr lang="el-GR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501008"/>
            <a:ext cx="1663578" cy="1656184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617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shaking hands and restrict the physical contact with vendor drivers.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sure suppliers follow all safety precautions to prevent the spread of SARS-CoV-2 that you recommend them.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mask and gloves when receive raw materials or goods.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Disinfect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handles of pallet trucks or forklifts.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Alternatively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cover the vehicle controls with a film that changes with the operator if this is feasible.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stocks and orders so that deliveries are scheduled at the lowest frequency possible and at different delivery hours per supplier.</a:t>
            </a:r>
            <a:endParaRPr lang="el-GR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332656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RECEIPT OF MATERIALS 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WAREHOUSE</a:t>
            </a:r>
            <a:endParaRPr lang="el-GR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107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556792"/>
            <a:ext cx="7940661" cy="4275739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documents using your personal pen.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Designate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delimit a specific staging area for the goods &amp; materials that either received or ready for release. If feasible, store the materials under direct sunlight in the surrounding area as it reduces the active SARS-CoV-2 population.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Suppliers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need to enter the premises except in the designated area.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Unpack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immediately the goods &amp; materials received that have outer packaging and, if possible, discard them immediately using gloves and a mask.</a:t>
            </a:r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332656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RECEIPT OF MATERIALS - WAREHOUSE</a:t>
            </a:r>
            <a:endParaRPr lang="el-GR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528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4525963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Wear 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mask. 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 distances by staying on the marked spots on the ground.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distances are breached maintain safe distancing or speak up. 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Disinfect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handles of pallet trucks or forklifts. 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 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contactless transactions.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 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documents (</a:t>
            </a:r>
            <a:r>
              <a:rPr lang="en-US" sz="1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invoices) without physically touching them in an envelope. The electronic exchange of documents is recommended, if possible and allowed by the current legislation.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 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documents your personal pen.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mask and gloves when picking up and transporting goods &amp; materials and dispose of PPE immediately afterwards.</a:t>
            </a:r>
            <a:endParaRPr lang="el-GR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04664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PURCHASING MATERIALS AT THE SUPPLIER’s PREMISES</a:t>
            </a:r>
            <a:endParaRPr lang="el-GR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118541"/>
            <a:ext cx="1988840" cy="121370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0" r="-52" b="37930"/>
          <a:stretch/>
        </p:blipFill>
        <p:spPr>
          <a:xfrm>
            <a:off x="6156176" y="5043964"/>
            <a:ext cx="1384312" cy="1288280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623-AEED-4AC7-8BF1-680B73F7B394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35421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Θέμα1</Template>
  <TotalTime>268</TotalTime>
  <Words>1074</Words>
  <Application>Microsoft Office PowerPoint</Application>
  <PresentationFormat>Προβολή στην οθόνη (4:3)</PresentationFormat>
  <Paragraphs>117</Paragraphs>
  <Slides>14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Θέμα1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WORK IN PROFESSIONAL PREMISES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Anna Tjega</dc:creator>
  <cp:lastModifiedBy>Anna Tjega</cp:lastModifiedBy>
  <cp:revision>34</cp:revision>
  <dcterms:created xsi:type="dcterms:W3CDTF">2020-12-01T11:57:13Z</dcterms:created>
  <dcterms:modified xsi:type="dcterms:W3CDTF">2020-12-30T09:53:11Z</dcterms:modified>
</cp:coreProperties>
</file>